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6" r:id="rId8"/>
    <p:sldId id="262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4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194C9EB-2DF9-4133-94F9-D43DEC06454E}" type="datetimeFigureOut">
              <a:rPr lang="en-US" smtClean="0"/>
              <a:pPr/>
              <a:t>02-May-18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0BAD5A8-C8C9-4536-9A99-F6C0D50352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ffod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143000"/>
            <a:ext cx="7010400" cy="4800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29000" y="304800"/>
            <a:ext cx="2667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u="sng" dirty="0" err="1" smtClean="0">
                <a:solidFill>
                  <a:srgbClr val="002060"/>
                </a:solidFill>
              </a:rPr>
              <a:t>স্বাগতম</a:t>
            </a:r>
            <a:endParaRPr lang="en-US" sz="4400" b="1" i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42672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ফুটবল</a:t>
            </a:r>
            <a:r>
              <a:rPr lang="en-US" b="1" dirty="0" smtClean="0"/>
              <a:t> </a:t>
            </a:r>
            <a:r>
              <a:rPr lang="en-US" b="1" dirty="0" err="1" smtClean="0"/>
              <a:t>খেলার</a:t>
            </a:r>
            <a:r>
              <a:rPr lang="en-US" b="1" dirty="0" smtClean="0"/>
              <a:t> </a:t>
            </a:r>
            <a:r>
              <a:rPr lang="en-US" b="1" dirty="0" err="1" smtClean="0"/>
              <a:t>উৎপত্তি</a:t>
            </a:r>
            <a:r>
              <a:rPr lang="en-US" b="1" dirty="0" smtClean="0"/>
              <a:t>  </a:t>
            </a:r>
            <a:r>
              <a:rPr lang="en-US" b="1" dirty="0" err="1" smtClean="0"/>
              <a:t>সম্পর্কে</a:t>
            </a:r>
            <a:r>
              <a:rPr lang="en-US" b="1" dirty="0" smtClean="0"/>
              <a:t> </a:t>
            </a:r>
            <a:r>
              <a:rPr lang="en-US" b="1" dirty="0" err="1" smtClean="0"/>
              <a:t>বল</a:t>
            </a:r>
            <a:r>
              <a:rPr lang="en-US" b="1" dirty="0" err="1" smtClean="0"/>
              <a:t>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।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52578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FIFA- </a:t>
            </a:r>
            <a:r>
              <a:rPr lang="en-US" b="1" dirty="0" err="1" smtClean="0"/>
              <a:t>সম্পর্কে</a:t>
            </a:r>
            <a:r>
              <a:rPr lang="en-US" b="1" dirty="0" smtClean="0"/>
              <a:t> </a:t>
            </a:r>
            <a:r>
              <a:rPr lang="en-US" b="1" dirty="0" err="1" smtClean="0"/>
              <a:t>বল</a:t>
            </a:r>
            <a:r>
              <a:rPr lang="en-US" b="1" dirty="0" err="1" smtClean="0"/>
              <a:t>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।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76400" y="59436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ফুটবল</a:t>
            </a:r>
            <a:r>
              <a:rPr lang="en-US" b="1" dirty="0" smtClean="0"/>
              <a:t> </a:t>
            </a:r>
            <a:r>
              <a:rPr lang="en-US" b="1" dirty="0" err="1" smtClean="0"/>
              <a:t>খেলার</a:t>
            </a:r>
            <a:r>
              <a:rPr lang="en-US" b="1" dirty="0" smtClean="0"/>
              <a:t>  </a:t>
            </a:r>
            <a:r>
              <a:rPr lang="en-US" b="1" dirty="0" err="1" smtClean="0"/>
              <a:t>বিভিন্ন</a:t>
            </a:r>
            <a:r>
              <a:rPr lang="en-US" b="1" dirty="0" smtClean="0"/>
              <a:t> </a:t>
            </a:r>
            <a:r>
              <a:rPr lang="en-US" b="1" dirty="0" err="1" smtClean="0"/>
              <a:t>আইন</a:t>
            </a:r>
            <a:r>
              <a:rPr lang="en-US" b="1" dirty="0" smtClean="0"/>
              <a:t> -</a:t>
            </a:r>
            <a:r>
              <a:rPr lang="en-US" b="1" dirty="0" err="1" smtClean="0"/>
              <a:t>কানুন</a:t>
            </a:r>
            <a:r>
              <a:rPr lang="en-US" b="1" dirty="0" smtClean="0"/>
              <a:t> </a:t>
            </a:r>
            <a:r>
              <a:rPr lang="en-US" b="1" dirty="0" err="1" smtClean="0"/>
              <a:t>সম্পর্কে</a:t>
            </a:r>
            <a:r>
              <a:rPr lang="en-US" b="1" dirty="0" smtClean="0"/>
              <a:t> </a:t>
            </a:r>
            <a:r>
              <a:rPr lang="en-US" b="1" dirty="0" err="1" smtClean="0"/>
              <a:t>বল</a:t>
            </a:r>
            <a:r>
              <a:rPr lang="en-US" b="1" dirty="0" err="1" smtClean="0"/>
              <a:t>তে</a:t>
            </a:r>
            <a:r>
              <a:rPr lang="en-US" b="1" dirty="0" smtClean="0"/>
              <a:t> </a:t>
            </a:r>
            <a:r>
              <a:rPr lang="en-US" b="1" dirty="0" err="1" smtClean="0"/>
              <a:t>পারবে</a:t>
            </a:r>
            <a:r>
              <a:rPr lang="en-US" b="1" dirty="0" smtClean="0"/>
              <a:t> ।</a:t>
            </a:r>
            <a:endParaRPr lang="en-US" b="1" dirty="0"/>
          </a:p>
        </p:txBody>
      </p:sp>
      <p:sp>
        <p:nvSpPr>
          <p:cNvPr id="8" name="Right Triangle 7"/>
          <p:cNvSpPr/>
          <p:nvPr/>
        </p:nvSpPr>
        <p:spPr>
          <a:xfrm>
            <a:off x="2590800" y="152400"/>
            <a:ext cx="5105400" cy="13716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u="sng" dirty="0" err="1" smtClean="0">
                <a:solidFill>
                  <a:srgbClr val="FFFF00"/>
                </a:solidFill>
              </a:rPr>
              <a:t>শিক্ষন</a:t>
            </a:r>
            <a:r>
              <a:rPr lang="en-US" sz="3600" b="1" u="sng" dirty="0" smtClean="0">
                <a:solidFill>
                  <a:srgbClr val="FFFF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FF00"/>
                </a:solidFill>
              </a:rPr>
              <a:t>ফলঃ</a:t>
            </a:r>
            <a:endParaRPr lang="en-US" sz="3600" b="1" u="sng" dirty="0">
              <a:solidFill>
                <a:srgbClr val="FFFF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371600" y="1828800"/>
            <a:ext cx="7543800" cy="1295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FF00"/>
                </a:solidFill>
              </a:rPr>
              <a:t>এই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পাঠ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শেষে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শিক্ষার্থীরা</a:t>
            </a:r>
            <a:r>
              <a:rPr lang="en-US" sz="3200" b="1" dirty="0" smtClean="0">
                <a:solidFill>
                  <a:srgbClr val="FFFF00"/>
                </a:solidFill>
              </a:rPr>
              <a:t> ……….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10" name="Double Bracket 9"/>
          <p:cNvSpPr/>
          <p:nvPr/>
        </p:nvSpPr>
        <p:spPr>
          <a:xfrm>
            <a:off x="1371600" y="3581400"/>
            <a:ext cx="6934200" cy="304800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Sequential Access Storage 5"/>
          <p:cNvSpPr/>
          <p:nvPr/>
        </p:nvSpPr>
        <p:spPr>
          <a:xfrm>
            <a:off x="1752600" y="152400"/>
            <a:ext cx="5943600" cy="1981200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u="sng" dirty="0" err="1" smtClean="0">
                <a:solidFill>
                  <a:srgbClr val="FFFF00"/>
                </a:solidFill>
              </a:rPr>
              <a:t>পাঠ</a:t>
            </a:r>
            <a:r>
              <a:rPr lang="en-US" sz="4800" b="1" u="sng" dirty="0" smtClean="0">
                <a:solidFill>
                  <a:srgbClr val="FFFF00"/>
                </a:solidFill>
              </a:rPr>
              <a:t> </a:t>
            </a:r>
            <a:r>
              <a:rPr lang="en-US" sz="4800" b="1" u="sng" dirty="0" err="1" smtClean="0">
                <a:solidFill>
                  <a:srgbClr val="FFFF00"/>
                </a:solidFill>
              </a:rPr>
              <a:t>উপস্থাপনঃ</a:t>
            </a:r>
            <a:endParaRPr lang="en-US" sz="4800" b="1" u="sng" dirty="0">
              <a:solidFill>
                <a:srgbClr val="FFFF00"/>
              </a:solidFill>
            </a:endParaRPr>
          </a:p>
        </p:txBody>
      </p:sp>
      <p:sp>
        <p:nvSpPr>
          <p:cNvPr id="7" name="Flowchart: Manual Input 6"/>
          <p:cNvSpPr/>
          <p:nvPr/>
        </p:nvSpPr>
        <p:spPr>
          <a:xfrm>
            <a:off x="1371600" y="4724400"/>
            <a:ext cx="7010400" cy="1981200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v"/>
            </a:pPr>
            <a:r>
              <a:rPr lang="en-US" b="1" dirty="0" err="1" smtClean="0">
                <a:solidFill>
                  <a:srgbClr val="FFFF00"/>
                </a:solidFill>
              </a:rPr>
              <a:t>ফুটবল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বর্তমানে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বিশ্বে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সর্বজনীন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খেলা</a:t>
            </a:r>
            <a:r>
              <a:rPr lang="en-US" b="1" dirty="0" smtClean="0">
                <a:solidFill>
                  <a:srgbClr val="FFFF00"/>
                </a:solidFill>
              </a:rPr>
              <a:t> । এ </a:t>
            </a:r>
            <a:r>
              <a:rPr lang="en-US" b="1" dirty="0" err="1" smtClean="0">
                <a:solidFill>
                  <a:srgbClr val="FFFF00"/>
                </a:solidFill>
              </a:rPr>
              <a:t>খেলার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আইন</a:t>
            </a:r>
            <a:r>
              <a:rPr lang="en-US" b="1" dirty="0" smtClean="0">
                <a:solidFill>
                  <a:srgbClr val="FFFF00"/>
                </a:solidFill>
              </a:rPr>
              <a:t>- </a:t>
            </a:r>
            <a:r>
              <a:rPr lang="en-US" b="1" dirty="0" err="1" smtClean="0">
                <a:solidFill>
                  <a:srgbClr val="FFFF00"/>
                </a:solidFill>
              </a:rPr>
              <a:t>কানুন</a:t>
            </a:r>
            <a:r>
              <a:rPr lang="en-US" b="1" dirty="0" smtClean="0">
                <a:solidFill>
                  <a:srgbClr val="FFFF00"/>
                </a:solidFill>
              </a:rPr>
              <a:t> ১৭ </a:t>
            </a:r>
            <a:r>
              <a:rPr lang="en-US" b="1" dirty="0" err="1" smtClean="0">
                <a:solidFill>
                  <a:srgbClr val="FFFF00"/>
                </a:solidFill>
              </a:rPr>
              <a:t>টি</a:t>
            </a:r>
            <a:r>
              <a:rPr lang="en-US" b="1" dirty="0" smtClean="0">
                <a:solidFill>
                  <a:srgbClr val="FFFF00"/>
                </a:solidFill>
              </a:rPr>
              <a:t> । </a:t>
            </a:r>
            <a:r>
              <a:rPr lang="en-US" b="1" dirty="0" err="1" smtClean="0">
                <a:solidFill>
                  <a:srgbClr val="FFFF00"/>
                </a:solidFill>
              </a:rPr>
              <a:t>নিম্নে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বিশেষ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বিশেষ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আইন</a:t>
            </a:r>
            <a:r>
              <a:rPr lang="en-US" b="1" dirty="0" smtClean="0">
                <a:solidFill>
                  <a:srgbClr val="FFFF00"/>
                </a:solidFill>
              </a:rPr>
              <a:t>- </a:t>
            </a:r>
            <a:r>
              <a:rPr lang="en-US" b="1" dirty="0" err="1" smtClean="0">
                <a:solidFill>
                  <a:srgbClr val="FFFF00"/>
                </a:solidFill>
              </a:rPr>
              <a:t>কানুন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বর্ণনা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করা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হলো</a:t>
            </a:r>
            <a:r>
              <a:rPr lang="en-US" b="1" dirty="0" smtClean="0">
                <a:solidFill>
                  <a:srgbClr val="FFFF00"/>
                </a:solidFill>
              </a:rPr>
              <a:t>---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1219200" y="2514600"/>
            <a:ext cx="7696200" cy="175260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b="1" dirty="0" err="1" smtClean="0">
                <a:solidFill>
                  <a:srgbClr val="FFFF00"/>
                </a:solidFill>
              </a:rPr>
              <a:t>ফুটবল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খেলা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অতি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প্রাচীন</a:t>
            </a:r>
            <a:r>
              <a:rPr lang="en-US" b="1" dirty="0" smtClean="0">
                <a:solidFill>
                  <a:srgbClr val="FFFF00"/>
                </a:solidFill>
              </a:rPr>
              <a:t> । </a:t>
            </a:r>
            <a:r>
              <a:rPr lang="en-US" b="1" dirty="0" err="1" smtClean="0">
                <a:solidFill>
                  <a:srgbClr val="FFFF00"/>
                </a:solidFill>
              </a:rPr>
              <a:t>কালের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বিবর্তনে</a:t>
            </a:r>
            <a:r>
              <a:rPr lang="en-US" b="1" dirty="0" smtClean="0">
                <a:solidFill>
                  <a:srgbClr val="FFFF00"/>
                </a:solidFill>
              </a:rPr>
              <a:t> এ </a:t>
            </a:r>
            <a:r>
              <a:rPr lang="en-US" b="1" dirty="0" err="1" smtClean="0">
                <a:solidFill>
                  <a:srgbClr val="FFFF00"/>
                </a:solidFill>
              </a:rPr>
              <a:t>খেলা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বর্তমানে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আধুনিক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খেলায়</a:t>
            </a:r>
            <a:r>
              <a:rPr lang="en-US" b="1" dirty="0" smtClean="0">
                <a:solidFill>
                  <a:srgbClr val="FFFF00"/>
                </a:solidFill>
              </a:rPr>
              <a:t>  </a:t>
            </a:r>
            <a:r>
              <a:rPr lang="en-US" b="1" dirty="0" err="1" smtClean="0">
                <a:solidFill>
                  <a:srgbClr val="FFFF00"/>
                </a:solidFill>
              </a:rPr>
              <a:t>পরিণত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হয়েছে</a:t>
            </a:r>
            <a:r>
              <a:rPr lang="en-US" b="1" dirty="0" smtClean="0">
                <a:solidFill>
                  <a:srgbClr val="FFFF00"/>
                </a:solidFill>
              </a:rPr>
              <a:t> । </a:t>
            </a:r>
            <a:r>
              <a:rPr lang="en-US" b="1" dirty="0" err="1" smtClean="0">
                <a:solidFill>
                  <a:srgbClr val="FFFF00"/>
                </a:solidFill>
              </a:rPr>
              <a:t>আধুনিক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ফুটবল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খেলার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উৎপত্তি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ইংল্যান্ডে</a:t>
            </a:r>
            <a:r>
              <a:rPr lang="en-US" b="1" dirty="0" smtClean="0">
                <a:solidFill>
                  <a:srgbClr val="FFFF00"/>
                </a:solidFill>
              </a:rPr>
              <a:t> । </a:t>
            </a:r>
            <a:r>
              <a:rPr lang="en-US" b="1" dirty="0" err="1" smtClean="0">
                <a:solidFill>
                  <a:srgbClr val="FFFF00"/>
                </a:solidFill>
              </a:rPr>
              <a:t>এই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খেলার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আইন-কানুন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প্রণয়ন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হয়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ইংল্যান্ডেই</a:t>
            </a:r>
            <a:r>
              <a:rPr lang="en-US" b="1" dirty="0" smtClean="0">
                <a:solidFill>
                  <a:srgbClr val="FFFF00"/>
                </a:solidFill>
              </a:rPr>
              <a:t> । </a:t>
            </a:r>
            <a:r>
              <a:rPr lang="en-US" b="1" dirty="0" err="1" smtClean="0">
                <a:solidFill>
                  <a:srgbClr val="FFFF00"/>
                </a:solidFill>
              </a:rPr>
              <a:t>ফুটবল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খেলার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আন্তর্জাতিক</a:t>
            </a:r>
            <a:r>
              <a:rPr lang="en-US" b="1" dirty="0" smtClean="0">
                <a:solidFill>
                  <a:srgbClr val="FFFF00"/>
                </a:solidFill>
              </a:rPr>
              <a:t>  </a:t>
            </a:r>
            <a:r>
              <a:rPr lang="en-US" b="1" dirty="0" err="1" smtClean="0">
                <a:solidFill>
                  <a:srgbClr val="FFFF00"/>
                </a:solidFill>
              </a:rPr>
              <a:t>নিয়ন্ত্রণ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সংস্থার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নাম</a:t>
            </a:r>
            <a:r>
              <a:rPr lang="en-US" b="1" dirty="0" smtClean="0">
                <a:solidFill>
                  <a:srgbClr val="FFFF00"/>
                </a:solidFill>
              </a:rPr>
              <a:t> –FIFA ( </a:t>
            </a:r>
            <a:r>
              <a:rPr lang="en-US" b="1" dirty="0" err="1" smtClean="0">
                <a:solidFill>
                  <a:srgbClr val="FFFF00"/>
                </a:solidFill>
              </a:rPr>
              <a:t>ফেডারেশন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ইন্টারন্যাশনাল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দ্যা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ফুটবল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অ্যাসোসিয়েশন</a:t>
            </a:r>
            <a:r>
              <a:rPr lang="en-US" b="1" dirty="0" smtClean="0">
                <a:solidFill>
                  <a:srgbClr val="FFFF00"/>
                </a:solidFill>
              </a:rPr>
              <a:t> ) </a:t>
            </a:r>
            <a:r>
              <a:rPr lang="en-US" b="1" dirty="0" smtClean="0">
                <a:solidFill>
                  <a:srgbClr val="FFFF00"/>
                </a:solidFill>
              </a:rPr>
              <a:t>। ১৯০৪ </a:t>
            </a:r>
            <a:r>
              <a:rPr lang="en-US" b="1" dirty="0" err="1" smtClean="0">
                <a:solidFill>
                  <a:srgbClr val="FFFF00"/>
                </a:solidFill>
              </a:rPr>
              <a:t>সালের</a:t>
            </a:r>
            <a:r>
              <a:rPr lang="en-US" b="1" dirty="0" smtClean="0">
                <a:solidFill>
                  <a:srgbClr val="FFFF00"/>
                </a:solidFill>
              </a:rPr>
              <a:t> ২১ </a:t>
            </a:r>
            <a:r>
              <a:rPr lang="en-US" b="1" dirty="0" err="1" smtClean="0">
                <a:solidFill>
                  <a:srgbClr val="FFFF00"/>
                </a:solidFill>
              </a:rPr>
              <a:t>মে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প্যারিসে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এই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সংগঠনটি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আত্মপ্রকাশ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করে</a:t>
            </a:r>
            <a:r>
              <a:rPr lang="en-US" b="1" dirty="0" smtClean="0">
                <a:solidFill>
                  <a:srgbClr val="FFFF00"/>
                </a:solidFill>
              </a:rPr>
              <a:t> ।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ard 3"/>
          <p:cNvSpPr/>
          <p:nvPr/>
        </p:nvSpPr>
        <p:spPr>
          <a:xfrm>
            <a:off x="1295400" y="228600"/>
            <a:ext cx="7543800" cy="1981200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০১/ </a:t>
            </a:r>
            <a:r>
              <a:rPr lang="en-US" sz="4000" b="1" dirty="0" err="1" smtClean="0">
                <a:solidFill>
                  <a:srgbClr val="FFFF00"/>
                </a:solidFill>
              </a:rPr>
              <a:t>মাঠঃ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ফুটবল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খেলার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আইনের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প্রথমটি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হলো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মাঠ</a:t>
            </a:r>
            <a:r>
              <a:rPr lang="en-US" dirty="0" smtClean="0">
                <a:solidFill>
                  <a:srgbClr val="FFFF00"/>
                </a:solidFill>
              </a:rPr>
              <a:t> । </a:t>
            </a:r>
            <a:r>
              <a:rPr lang="en-US" dirty="0" err="1" smtClean="0">
                <a:solidFill>
                  <a:srgbClr val="FFFF00"/>
                </a:solidFill>
              </a:rPr>
              <a:t>মাঠের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দৈর্ঘ্য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সর্বোচ্চ</a:t>
            </a:r>
            <a:r>
              <a:rPr lang="en-US" dirty="0" smtClean="0">
                <a:solidFill>
                  <a:srgbClr val="FFFF00"/>
                </a:solidFill>
              </a:rPr>
              <a:t> ১৩০ </a:t>
            </a:r>
            <a:r>
              <a:rPr lang="en-US" dirty="0" err="1" smtClean="0">
                <a:solidFill>
                  <a:srgbClr val="FFFF00"/>
                </a:solidFill>
              </a:rPr>
              <a:t>গজ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সর্বনিম্ন</a:t>
            </a:r>
            <a:r>
              <a:rPr lang="en-US" dirty="0" smtClean="0">
                <a:solidFill>
                  <a:srgbClr val="FFFF00"/>
                </a:solidFill>
              </a:rPr>
              <a:t> ১০০ </a:t>
            </a:r>
            <a:r>
              <a:rPr lang="en-US" dirty="0" err="1" smtClean="0">
                <a:solidFill>
                  <a:srgbClr val="FFFF00"/>
                </a:solidFill>
              </a:rPr>
              <a:t>গজ</a:t>
            </a:r>
            <a:r>
              <a:rPr lang="en-US" dirty="0" smtClean="0">
                <a:solidFill>
                  <a:srgbClr val="FFFF00"/>
                </a:solidFill>
              </a:rPr>
              <a:t> । </a:t>
            </a:r>
            <a:r>
              <a:rPr lang="en-US" dirty="0" err="1" smtClean="0">
                <a:solidFill>
                  <a:srgbClr val="FFFF00"/>
                </a:solidFill>
              </a:rPr>
              <a:t>প্রস্থ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সর্বোচ্চ</a:t>
            </a:r>
            <a:r>
              <a:rPr lang="en-US" dirty="0" smtClean="0">
                <a:solidFill>
                  <a:srgbClr val="FFFF00"/>
                </a:solidFill>
              </a:rPr>
              <a:t> ১০০ </a:t>
            </a:r>
            <a:r>
              <a:rPr lang="en-US" dirty="0" err="1" smtClean="0">
                <a:solidFill>
                  <a:srgbClr val="FFFF00"/>
                </a:solidFill>
              </a:rPr>
              <a:t>গজ</a:t>
            </a:r>
            <a:r>
              <a:rPr lang="en-US" dirty="0" smtClean="0">
                <a:solidFill>
                  <a:srgbClr val="FFFF00"/>
                </a:solidFill>
              </a:rPr>
              <a:t> , </a:t>
            </a:r>
            <a:r>
              <a:rPr lang="en-US" dirty="0" err="1" smtClean="0">
                <a:solidFill>
                  <a:srgbClr val="FFFF00"/>
                </a:solidFill>
              </a:rPr>
              <a:t>সর্বনিম্ন</a:t>
            </a:r>
            <a:r>
              <a:rPr lang="en-US" dirty="0" smtClean="0">
                <a:solidFill>
                  <a:srgbClr val="FFFF00"/>
                </a:solidFill>
              </a:rPr>
              <a:t> ৫০ </a:t>
            </a:r>
            <a:r>
              <a:rPr lang="en-US" dirty="0" err="1" smtClean="0">
                <a:solidFill>
                  <a:srgbClr val="FFFF00"/>
                </a:solidFill>
              </a:rPr>
              <a:t>গজ</a:t>
            </a:r>
            <a:r>
              <a:rPr lang="en-US" dirty="0" smtClean="0">
                <a:solidFill>
                  <a:srgbClr val="FFFF00"/>
                </a:solidFill>
              </a:rPr>
              <a:t> ।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Flowchart: Delay 4"/>
          <p:cNvSpPr/>
          <p:nvPr/>
        </p:nvSpPr>
        <p:spPr>
          <a:xfrm>
            <a:off x="1447800" y="2514600"/>
            <a:ext cx="7239000" cy="36576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/>
              <a:t>আন্তর্তজাতিক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পর্যায়ে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মাঠের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মাপ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হবে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তিনটি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যথা</a:t>
            </a:r>
            <a:r>
              <a:rPr lang="en-US" sz="2800" b="1" dirty="0" smtClean="0"/>
              <a:t>  </a:t>
            </a:r>
            <a:r>
              <a:rPr lang="en-US" sz="2800" b="1" dirty="0" smtClean="0"/>
              <a:t>–</a:t>
            </a:r>
          </a:p>
          <a:p>
            <a:endParaRPr lang="en-US" dirty="0" smtClean="0"/>
          </a:p>
          <a:p>
            <a:r>
              <a:rPr lang="en-US" dirty="0" smtClean="0"/>
              <a:t>ক-- </a:t>
            </a:r>
            <a:r>
              <a:rPr lang="en-US" dirty="0" err="1" smtClean="0"/>
              <a:t>দৈর্ঘ্য</a:t>
            </a:r>
            <a:r>
              <a:rPr lang="en-US" dirty="0" smtClean="0"/>
              <a:t>- ১২০ </a:t>
            </a:r>
            <a:r>
              <a:rPr lang="en-US" dirty="0" err="1" smtClean="0"/>
              <a:t>গজ</a:t>
            </a:r>
            <a:r>
              <a:rPr lang="en-US" dirty="0" smtClean="0"/>
              <a:t>,   প্রস্থ-৮০ </a:t>
            </a:r>
            <a:r>
              <a:rPr lang="en-US" dirty="0" err="1" smtClean="0"/>
              <a:t>গজ</a:t>
            </a:r>
            <a:endParaRPr lang="en-US" dirty="0" smtClean="0"/>
          </a:p>
          <a:p>
            <a:r>
              <a:rPr lang="en-US" dirty="0" smtClean="0"/>
              <a:t>খ-- </a:t>
            </a:r>
            <a:r>
              <a:rPr lang="en-US" dirty="0" err="1" smtClean="0"/>
              <a:t>দৈর্ঘ্য</a:t>
            </a:r>
            <a:r>
              <a:rPr lang="en-US" dirty="0" smtClean="0"/>
              <a:t>- ১১৫ </a:t>
            </a:r>
            <a:r>
              <a:rPr lang="en-US" dirty="0" err="1" smtClean="0"/>
              <a:t>গজ</a:t>
            </a:r>
            <a:r>
              <a:rPr lang="en-US" dirty="0" smtClean="0"/>
              <a:t>,   প্রস্থ-৭৫ </a:t>
            </a:r>
            <a:r>
              <a:rPr lang="en-US" dirty="0" err="1" smtClean="0"/>
              <a:t>গজ</a:t>
            </a:r>
            <a:endParaRPr lang="en-US" dirty="0" smtClean="0"/>
          </a:p>
          <a:p>
            <a:r>
              <a:rPr lang="en-US" dirty="0" smtClean="0"/>
              <a:t>গ-- </a:t>
            </a:r>
            <a:r>
              <a:rPr lang="en-US" dirty="0" err="1" smtClean="0"/>
              <a:t>দৈর্ঘ্য</a:t>
            </a:r>
            <a:r>
              <a:rPr lang="en-US" dirty="0" smtClean="0"/>
              <a:t>- ১১০ </a:t>
            </a:r>
            <a:r>
              <a:rPr lang="en-US" dirty="0" err="1" smtClean="0"/>
              <a:t>গজ</a:t>
            </a:r>
            <a:r>
              <a:rPr lang="en-US" dirty="0" smtClean="0"/>
              <a:t>,   প্রস্থ-৭০ </a:t>
            </a:r>
            <a:r>
              <a:rPr lang="en-US" dirty="0" err="1" smtClean="0"/>
              <a:t>গজ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erge 4"/>
          <p:cNvSpPr/>
          <p:nvPr/>
        </p:nvSpPr>
        <p:spPr>
          <a:xfrm>
            <a:off x="2209800" y="152400"/>
            <a:ext cx="5791200" cy="205740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০২/ </a:t>
            </a:r>
            <a:r>
              <a:rPr lang="en-US" sz="2800" b="1" dirty="0" err="1" smtClean="0">
                <a:solidFill>
                  <a:srgbClr val="FFFF00"/>
                </a:solidFill>
              </a:rPr>
              <a:t>খেলার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বলঃ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Flowchart: Punched Tape 5"/>
          <p:cNvSpPr/>
          <p:nvPr/>
        </p:nvSpPr>
        <p:spPr>
          <a:xfrm>
            <a:off x="1676400" y="4572000"/>
            <a:ext cx="7162800" cy="21336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বল</a:t>
            </a:r>
            <a:r>
              <a:rPr lang="en-US" dirty="0" smtClean="0"/>
              <a:t> </a:t>
            </a:r>
            <a:r>
              <a:rPr lang="en-US" dirty="0" err="1" smtClean="0"/>
              <a:t>হবে</a:t>
            </a:r>
            <a:r>
              <a:rPr lang="en-US" dirty="0" smtClean="0"/>
              <a:t> </a:t>
            </a:r>
            <a:r>
              <a:rPr lang="en-US" dirty="0" err="1" smtClean="0"/>
              <a:t>গলাকার</a:t>
            </a:r>
            <a:r>
              <a:rPr lang="en-US" dirty="0" smtClean="0"/>
              <a:t>। </a:t>
            </a:r>
            <a:r>
              <a:rPr lang="en-US" dirty="0" err="1" smtClean="0"/>
              <a:t>চামড়া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ঐ </a:t>
            </a:r>
            <a:r>
              <a:rPr lang="en-US" dirty="0" err="1" smtClean="0"/>
              <a:t>জাতীয়</a:t>
            </a:r>
            <a:r>
              <a:rPr lang="en-US" dirty="0" smtClean="0"/>
              <a:t> </a:t>
            </a:r>
            <a:r>
              <a:rPr lang="en-US" dirty="0" err="1" smtClean="0"/>
              <a:t>বস্তু</a:t>
            </a:r>
            <a:r>
              <a:rPr lang="en-US" dirty="0" smtClean="0"/>
              <a:t> </a:t>
            </a:r>
            <a:r>
              <a:rPr lang="en-US" dirty="0" err="1" smtClean="0"/>
              <a:t>দ্বারা</a:t>
            </a:r>
            <a:r>
              <a:rPr lang="en-US" dirty="0" smtClean="0"/>
              <a:t> </a:t>
            </a:r>
            <a:r>
              <a:rPr lang="en-US" dirty="0" err="1" smtClean="0"/>
              <a:t>তৈরি</a:t>
            </a:r>
            <a:r>
              <a:rPr lang="en-US" dirty="0" smtClean="0"/>
              <a:t> </a:t>
            </a:r>
            <a:r>
              <a:rPr lang="en-US" dirty="0" err="1" smtClean="0"/>
              <a:t>হবে</a:t>
            </a:r>
            <a:r>
              <a:rPr lang="en-US" dirty="0" smtClean="0"/>
              <a:t> । </a:t>
            </a:r>
            <a:r>
              <a:rPr lang="en-US" dirty="0" err="1" smtClean="0"/>
              <a:t>হাওয়া</a:t>
            </a:r>
            <a:r>
              <a:rPr lang="en-US" dirty="0" smtClean="0"/>
              <a:t> </a:t>
            </a:r>
            <a:r>
              <a:rPr lang="en-US" dirty="0" err="1" smtClean="0"/>
              <a:t>দ্বারা</a:t>
            </a:r>
            <a:r>
              <a:rPr lang="en-US" dirty="0" smtClean="0"/>
              <a:t> </a:t>
            </a:r>
            <a:r>
              <a:rPr lang="en-US" dirty="0" err="1" smtClean="0"/>
              <a:t>পরিপূর্ণ</a:t>
            </a:r>
            <a:r>
              <a:rPr lang="en-US" dirty="0" smtClean="0"/>
              <a:t> </a:t>
            </a:r>
            <a:r>
              <a:rPr lang="en-US" dirty="0" err="1" smtClean="0"/>
              <a:t>থাকবে</a:t>
            </a:r>
            <a:r>
              <a:rPr lang="en-US" dirty="0" smtClean="0"/>
              <a:t> ।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657600" y="2286000"/>
            <a:ext cx="30480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D:\Momin Contem\New folder (2)\football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2514600"/>
            <a:ext cx="16764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1143000" y="3352800"/>
            <a:ext cx="7772400" cy="28956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b="1" dirty="0" err="1" smtClean="0">
                <a:solidFill>
                  <a:srgbClr val="FFFF00"/>
                </a:solidFill>
              </a:rPr>
              <a:t>একটি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দল</a:t>
            </a:r>
            <a:r>
              <a:rPr lang="en-US" b="1" dirty="0" smtClean="0">
                <a:solidFill>
                  <a:srgbClr val="FFFF00"/>
                </a:solidFill>
              </a:rPr>
              <a:t> ১৮ </a:t>
            </a:r>
            <a:r>
              <a:rPr lang="en-US" b="1" dirty="0" err="1" smtClean="0">
                <a:solidFill>
                  <a:srgbClr val="FFFF00"/>
                </a:solidFill>
              </a:rPr>
              <a:t>জন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খেলোয়াড়ের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সমন্বয়ে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গঠেত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হবে</a:t>
            </a:r>
            <a:r>
              <a:rPr lang="en-US" b="1" dirty="0" smtClean="0">
                <a:solidFill>
                  <a:srgbClr val="FFFF00"/>
                </a:solidFill>
              </a:rPr>
              <a:t> । ১১ </a:t>
            </a:r>
            <a:r>
              <a:rPr lang="en-US" b="1" dirty="0" err="1" smtClean="0">
                <a:solidFill>
                  <a:srgbClr val="FFFF00"/>
                </a:solidFill>
              </a:rPr>
              <a:t>জন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মাঠে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খেলবে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বাকি</a:t>
            </a:r>
            <a:r>
              <a:rPr lang="en-US" b="1" dirty="0" smtClean="0">
                <a:solidFill>
                  <a:srgbClr val="FFFF00"/>
                </a:solidFill>
              </a:rPr>
              <a:t> ০৭ </a:t>
            </a:r>
            <a:r>
              <a:rPr lang="en-US" b="1" dirty="0" err="1" smtClean="0">
                <a:solidFill>
                  <a:srgbClr val="FFFF00"/>
                </a:solidFill>
              </a:rPr>
              <a:t>জন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অতিরিক্ত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খেলোয়াড়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হিসেবে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মাঠের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বাইরে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থাকবে</a:t>
            </a:r>
            <a:r>
              <a:rPr lang="en-US" b="1" dirty="0" smtClean="0">
                <a:solidFill>
                  <a:srgbClr val="FFFF00"/>
                </a:solidFill>
              </a:rPr>
              <a:t> ।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Plaque 4"/>
          <p:cNvSpPr/>
          <p:nvPr/>
        </p:nvSpPr>
        <p:spPr>
          <a:xfrm>
            <a:off x="1828800" y="990600"/>
            <a:ext cx="5638800" cy="144780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০৩/ </a:t>
            </a:r>
            <a:r>
              <a:rPr lang="en-US" sz="4000" b="1" dirty="0" err="1" smtClean="0">
                <a:solidFill>
                  <a:srgbClr val="FFFF00"/>
                </a:solidFill>
              </a:rPr>
              <a:t>খেলোয়াড়ের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সংখ্যঃ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ded Corner 6"/>
          <p:cNvSpPr/>
          <p:nvPr/>
        </p:nvSpPr>
        <p:spPr>
          <a:xfrm>
            <a:off x="1676400" y="152400"/>
            <a:ext cx="6553200" cy="15240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০৪/ </a:t>
            </a:r>
            <a:r>
              <a:rPr lang="en-US" sz="2800" b="1" dirty="0" err="1" smtClean="0">
                <a:solidFill>
                  <a:srgbClr val="FFFF00"/>
                </a:solidFill>
              </a:rPr>
              <a:t>খেলোয়াড়ের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সরঞ্জামঃ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শার্ট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বা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জার্সি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হাফ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প্যান্ট</a:t>
            </a:r>
            <a:r>
              <a:rPr lang="en-US" dirty="0" smtClean="0">
                <a:solidFill>
                  <a:srgbClr val="FFFF00"/>
                </a:solidFill>
              </a:rPr>
              <a:t> ,</a:t>
            </a:r>
            <a:r>
              <a:rPr lang="en-US" dirty="0" err="1" smtClean="0">
                <a:solidFill>
                  <a:srgbClr val="FFFF00"/>
                </a:solidFill>
              </a:rPr>
              <a:t>মোজা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শিনগার্ট</a:t>
            </a:r>
            <a:r>
              <a:rPr lang="en-US" dirty="0" smtClean="0">
                <a:solidFill>
                  <a:srgbClr val="FFFF00"/>
                </a:solidFill>
              </a:rPr>
              <a:t> ও </a:t>
            </a:r>
            <a:r>
              <a:rPr lang="en-US" dirty="0" err="1" smtClean="0">
                <a:solidFill>
                  <a:srgbClr val="FFFF00"/>
                </a:solidFill>
              </a:rPr>
              <a:t>বুট</a:t>
            </a:r>
            <a:r>
              <a:rPr lang="en-US" dirty="0" smtClean="0">
                <a:solidFill>
                  <a:srgbClr val="FFFF00"/>
                </a:solidFill>
              </a:rPr>
              <a:t> ।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Heart 7"/>
          <p:cNvSpPr/>
          <p:nvPr/>
        </p:nvSpPr>
        <p:spPr>
          <a:xfrm>
            <a:off x="2362200" y="2133600"/>
            <a:ext cx="5410200" cy="44196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০৫/  </a:t>
            </a:r>
            <a:r>
              <a:rPr lang="en-US" sz="2400" b="1" dirty="0" err="1" smtClean="0">
                <a:solidFill>
                  <a:srgbClr val="FFFF00"/>
                </a:solidFill>
              </a:rPr>
              <a:t>রেফারিঃ</a:t>
            </a:r>
            <a:r>
              <a:rPr lang="en-US" sz="2400" b="1" dirty="0" smtClean="0">
                <a:solidFill>
                  <a:srgbClr val="FFFF00"/>
                </a:solidFill>
              </a:rPr>
              <a:t>  </a:t>
            </a:r>
            <a:r>
              <a:rPr lang="en-US" dirty="0" err="1" smtClean="0">
                <a:solidFill>
                  <a:srgbClr val="FFFF00"/>
                </a:solidFill>
              </a:rPr>
              <a:t>খেলা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পরিচালনার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জন্যে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একজন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রেফারি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থাকবে</a:t>
            </a:r>
            <a:r>
              <a:rPr lang="en-US" dirty="0" smtClean="0">
                <a:solidFill>
                  <a:srgbClr val="FFFF00"/>
                </a:solidFill>
              </a:rPr>
              <a:t> ।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and Round Single Corner Rectangle 1"/>
          <p:cNvSpPr/>
          <p:nvPr/>
        </p:nvSpPr>
        <p:spPr>
          <a:xfrm>
            <a:off x="1981200" y="228600"/>
            <a:ext cx="6019800" cy="213360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০৬/  </a:t>
            </a:r>
            <a:r>
              <a:rPr lang="en-US" sz="2000" b="1" dirty="0" err="1" smtClean="0">
                <a:solidFill>
                  <a:srgbClr val="FFFF00"/>
                </a:solidFill>
              </a:rPr>
              <a:t>ডেপুটি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রেফারিঃ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০২ </a:t>
            </a:r>
            <a:r>
              <a:rPr lang="en-US" dirty="0" err="1" smtClean="0">
                <a:solidFill>
                  <a:srgbClr val="FFFF00"/>
                </a:solidFill>
              </a:rPr>
              <a:t>জন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ডেপুটি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রেফারি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থাকবে</a:t>
            </a:r>
            <a:r>
              <a:rPr lang="en-US" dirty="0" smtClean="0">
                <a:solidFill>
                  <a:srgbClr val="FFFF00"/>
                </a:solidFill>
              </a:rPr>
              <a:t> । </a:t>
            </a:r>
            <a:r>
              <a:rPr lang="en-US" dirty="0" err="1" smtClean="0">
                <a:solidFill>
                  <a:srgbClr val="FFFF00"/>
                </a:solidFill>
              </a:rPr>
              <a:t>এছাড়া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মাঠের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বাইরে</a:t>
            </a:r>
            <a:r>
              <a:rPr lang="en-US" dirty="0" smtClean="0">
                <a:solidFill>
                  <a:srgbClr val="FFFF00"/>
                </a:solidFill>
              </a:rPr>
              <a:t>  ১ </a:t>
            </a:r>
            <a:r>
              <a:rPr lang="en-US" dirty="0" err="1" smtClean="0">
                <a:solidFill>
                  <a:srgbClr val="FFFF00"/>
                </a:solidFill>
              </a:rPr>
              <a:t>জন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চতুর্থ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রেফারি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থাকবেন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।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Flowchart: Magnetic Disk 2"/>
          <p:cNvSpPr/>
          <p:nvPr/>
        </p:nvSpPr>
        <p:spPr>
          <a:xfrm>
            <a:off x="1219200" y="3048000"/>
            <a:ext cx="7543800" cy="35052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০৭/ </a:t>
            </a:r>
            <a:r>
              <a:rPr lang="en-US" sz="2400" b="1" dirty="0" err="1" smtClean="0">
                <a:solidFill>
                  <a:srgbClr val="FFFF00"/>
                </a:solidFill>
              </a:rPr>
              <a:t>খেলার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সময়ঃ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আন্তর্জাতিক</a:t>
            </a:r>
            <a:r>
              <a:rPr lang="en-US" dirty="0" smtClean="0">
                <a:solidFill>
                  <a:srgbClr val="FFFF00"/>
                </a:solidFill>
              </a:rPr>
              <a:t> ও </a:t>
            </a:r>
            <a:r>
              <a:rPr lang="en-US" dirty="0" err="1" smtClean="0">
                <a:solidFill>
                  <a:srgbClr val="FFFF00"/>
                </a:solidFill>
              </a:rPr>
              <a:t>জাতীয়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পর্যায়ে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খেলার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সময়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প্রতি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অর্ধে</a:t>
            </a:r>
            <a:r>
              <a:rPr lang="en-US" dirty="0" smtClean="0">
                <a:solidFill>
                  <a:srgbClr val="FFFF00"/>
                </a:solidFill>
              </a:rPr>
              <a:t> ৪৫ </a:t>
            </a:r>
            <a:r>
              <a:rPr lang="en-US" dirty="0" err="1" smtClean="0">
                <a:solidFill>
                  <a:srgbClr val="FFFF00"/>
                </a:solidFill>
              </a:rPr>
              <a:t>মিনিট</a:t>
            </a:r>
            <a:r>
              <a:rPr lang="en-US" dirty="0" smtClean="0">
                <a:solidFill>
                  <a:srgbClr val="FFFF00"/>
                </a:solidFill>
              </a:rPr>
              <a:t> ,</a:t>
            </a:r>
            <a:r>
              <a:rPr lang="en-US" dirty="0" err="1" smtClean="0">
                <a:solidFill>
                  <a:srgbClr val="FFFF00"/>
                </a:solidFill>
              </a:rPr>
              <a:t>মাঝে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বিরতি</a:t>
            </a:r>
            <a:r>
              <a:rPr lang="en-US" dirty="0" smtClean="0">
                <a:solidFill>
                  <a:srgbClr val="FFFF00"/>
                </a:solidFill>
              </a:rPr>
              <a:t> ১৫ </a:t>
            </a:r>
            <a:r>
              <a:rPr lang="en-US" dirty="0" err="1" smtClean="0">
                <a:solidFill>
                  <a:srgbClr val="FFFF00"/>
                </a:solidFill>
              </a:rPr>
              <a:t>মিনিট</a:t>
            </a:r>
            <a:r>
              <a:rPr lang="en-US" dirty="0" smtClean="0">
                <a:solidFill>
                  <a:srgbClr val="FFFF00"/>
                </a:solidFill>
              </a:rPr>
              <a:t> 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381000"/>
            <a:ext cx="6934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০৮/ </a:t>
            </a:r>
            <a:r>
              <a:rPr lang="en-US" sz="2400" b="1" dirty="0" err="1" smtClean="0">
                <a:solidFill>
                  <a:srgbClr val="FF0000"/>
                </a:solidFill>
              </a:rPr>
              <a:t>খেলা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আরম্ভঃ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ফুটবল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খেলা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কিক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অফের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মাধ্যমে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শুরু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হয়</a:t>
            </a:r>
            <a:r>
              <a:rPr lang="en-US" dirty="0" smtClean="0">
                <a:solidFill>
                  <a:srgbClr val="FF0000"/>
                </a:solidFill>
              </a:rPr>
              <a:t> 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1676400" y="2590800"/>
            <a:ext cx="7239000" cy="2438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57400" y="3048000"/>
            <a:ext cx="6400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০৯/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বল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খেলার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মধ্যে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ও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বাইরেঃ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/>
              <a:t>বল</a:t>
            </a:r>
            <a:r>
              <a:rPr lang="en-US" dirty="0" smtClean="0"/>
              <a:t> </a:t>
            </a:r>
            <a:r>
              <a:rPr lang="en-US" dirty="0" err="1" smtClean="0"/>
              <a:t>গড়িয়ে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শূন্য</a:t>
            </a:r>
            <a:r>
              <a:rPr lang="en-US" dirty="0" smtClean="0"/>
              <a:t> </a:t>
            </a:r>
            <a:r>
              <a:rPr lang="en-US" dirty="0" err="1" smtClean="0"/>
              <a:t>দিয়ে</a:t>
            </a:r>
            <a:r>
              <a:rPr lang="en-US" dirty="0" smtClean="0"/>
              <a:t> </a:t>
            </a:r>
            <a:r>
              <a:rPr lang="en-US" dirty="0" err="1" smtClean="0"/>
              <a:t>সম্পূর্ণভাবে</a:t>
            </a:r>
            <a:r>
              <a:rPr lang="en-US" dirty="0" smtClean="0"/>
              <a:t> </a:t>
            </a:r>
            <a:r>
              <a:rPr lang="en-US" dirty="0" err="1" smtClean="0"/>
              <a:t>গোল</a:t>
            </a:r>
            <a:r>
              <a:rPr lang="en-US" dirty="0" smtClean="0"/>
              <a:t> </a:t>
            </a:r>
            <a:r>
              <a:rPr lang="en-US" dirty="0" err="1" smtClean="0"/>
              <a:t>লাইন</a:t>
            </a:r>
            <a:r>
              <a:rPr lang="en-US" dirty="0" smtClean="0"/>
              <a:t> 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টাচলাইন</a:t>
            </a:r>
            <a:r>
              <a:rPr lang="en-US" dirty="0" smtClean="0"/>
              <a:t> </a:t>
            </a:r>
            <a:r>
              <a:rPr lang="en-US" dirty="0" err="1" smtClean="0"/>
              <a:t>যখন</a:t>
            </a:r>
            <a:r>
              <a:rPr lang="en-US" dirty="0" smtClean="0"/>
              <a:t> </a:t>
            </a:r>
            <a:r>
              <a:rPr lang="en-US" dirty="0" err="1" smtClean="0"/>
              <a:t>অতিক্রম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তখন</a:t>
            </a:r>
            <a:r>
              <a:rPr lang="en-US" dirty="0" smtClean="0"/>
              <a:t>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বলকে</a:t>
            </a:r>
            <a:r>
              <a:rPr lang="en-US" dirty="0" smtClean="0"/>
              <a:t> </a:t>
            </a:r>
            <a:r>
              <a:rPr lang="en-US" dirty="0" err="1" smtClean="0"/>
              <a:t>খেলার</a:t>
            </a:r>
            <a:r>
              <a:rPr lang="en-US" dirty="0" smtClean="0"/>
              <a:t>  </a:t>
            </a:r>
            <a:r>
              <a:rPr lang="en-US" dirty="0" err="1" smtClean="0"/>
              <a:t>বাইরে</a:t>
            </a:r>
            <a:r>
              <a:rPr lang="en-US" dirty="0" smtClean="0"/>
              <a:t> </a:t>
            </a:r>
            <a:r>
              <a:rPr lang="en-US" dirty="0" err="1" smtClean="0"/>
              <a:t>ধরা</a:t>
            </a:r>
            <a:r>
              <a:rPr lang="en-US" dirty="0" smtClean="0"/>
              <a:t> </a:t>
            </a:r>
            <a:r>
              <a:rPr lang="en-US" dirty="0" err="1" smtClean="0"/>
              <a:t>হয়</a:t>
            </a:r>
            <a:r>
              <a:rPr lang="en-US" dirty="0" smtClean="0"/>
              <a:t> । </a:t>
            </a:r>
            <a:r>
              <a:rPr lang="en-US" dirty="0" err="1" smtClean="0"/>
              <a:t>বল</a:t>
            </a:r>
            <a:r>
              <a:rPr lang="en-US" dirty="0" smtClean="0"/>
              <a:t> </a:t>
            </a:r>
            <a:r>
              <a:rPr lang="en-US" dirty="0" err="1" smtClean="0"/>
              <a:t>দাগের</a:t>
            </a:r>
            <a:r>
              <a:rPr lang="en-US" dirty="0" smtClean="0"/>
              <a:t> </a:t>
            </a:r>
            <a:r>
              <a:rPr lang="en-US" dirty="0" err="1" smtClean="0"/>
              <a:t>উপর</a:t>
            </a:r>
            <a:r>
              <a:rPr lang="en-US" dirty="0" smtClean="0"/>
              <a:t> </a:t>
            </a:r>
            <a:r>
              <a:rPr lang="en-US" dirty="0" err="1" smtClean="0"/>
              <a:t>থাকলে</a:t>
            </a:r>
            <a:r>
              <a:rPr lang="en-US" dirty="0" smtClean="0"/>
              <a:t> </a:t>
            </a:r>
            <a:r>
              <a:rPr lang="en-US" dirty="0" err="1" smtClean="0"/>
              <a:t>খেলার</a:t>
            </a:r>
            <a:r>
              <a:rPr lang="en-US" dirty="0" smtClean="0"/>
              <a:t> </a:t>
            </a:r>
            <a:r>
              <a:rPr lang="en-US" dirty="0" err="1" smtClean="0"/>
              <a:t>মধ্যে</a:t>
            </a:r>
            <a:r>
              <a:rPr lang="en-US" dirty="0" smtClean="0"/>
              <a:t> </a:t>
            </a:r>
            <a:r>
              <a:rPr lang="en-US" dirty="0" err="1" smtClean="0"/>
              <a:t>গণ্য</a:t>
            </a:r>
            <a:r>
              <a:rPr lang="en-US" dirty="0" smtClean="0"/>
              <a:t> </a:t>
            </a:r>
            <a:r>
              <a:rPr lang="en-US" dirty="0" err="1" smtClean="0"/>
              <a:t>হবে</a:t>
            </a:r>
            <a:r>
              <a:rPr lang="en-US" dirty="0" smtClean="0"/>
              <a:t> ।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/>
      <p:bldP spid="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1219200" y="304800"/>
            <a:ext cx="7772400" cy="1600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0" y="5334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১০/ </a:t>
            </a:r>
            <a:r>
              <a:rPr lang="en-US" sz="4000" b="1" dirty="0" err="1" smtClean="0">
                <a:solidFill>
                  <a:srgbClr val="FFFF00"/>
                </a:solidFill>
              </a:rPr>
              <a:t>গোল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হওয়াঃ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4" name="Diamond 3"/>
          <p:cNvSpPr/>
          <p:nvPr/>
        </p:nvSpPr>
        <p:spPr>
          <a:xfrm>
            <a:off x="2667000" y="1981200"/>
            <a:ext cx="4343400" cy="36576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34290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১১/ </a:t>
            </a:r>
            <a:r>
              <a:rPr lang="en-US" sz="2800" b="1" dirty="0" err="1" smtClean="0">
                <a:solidFill>
                  <a:srgbClr val="FFFF00"/>
                </a:solidFill>
              </a:rPr>
              <a:t>অফ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সাইডঃ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4" grpId="0" animBg="1"/>
      <p:bldP spid="4" grpId="1" animBg="1"/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ot ball offsid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2400"/>
            <a:ext cx="6858000" cy="2667000"/>
          </a:xfrm>
          <a:prstGeom prst="rect">
            <a:avLst/>
          </a:prstGeom>
        </p:spPr>
      </p:pic>
      <p:pic>
        <p:nvPicPr>
          <p:cNvPr id="3" name="Picture 2" descr="foot ball offside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048000"/>
            <a:ext cx="6858000" cy="2590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76600" y="5943600"/>
            <a:ext cx="327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অফ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সাইড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00200" y="381000"/>
            <a:ext cx="3886200" cy="1752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2800" u="sng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3429000"/>
            <a:ext cx="5486400" cy="2677656"/>
          </a:xfrm>
          <a:prstGeom prst="rect">
            <a:avLst/>
          </a:prstGeom>
          <a:gradFill>
            <a:gsLst>
              <a:gs pos="61000">
                <a:schemeClr val="accent4">
                  <a:lumMod val="5000"/>
                  <a:lumOff val="9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মুহাম্মাদ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আঃ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মোমিন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মন্ডল</a:t>
            </a:r>
            <a:endParaRPr lang="en-US" sz="2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এম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.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এস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.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এস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বি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পি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এড</a:t>
            </a:r>
            <a:endParaRPr lang="en-US" sz="2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</a:t>
            </a:r>
            <a:endParaRPr lang="en-US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শারীরিক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থুপসারা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সেলিমীয়া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দাখিল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মাদ্রাসা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,</a:t>
            </a:r>
          </a:p>
          <a:p>
            <a:pPr algn="ctr"/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কালাই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জয়পুরহাট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।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685800"/>
            <a:ext cx="1828800" cy="18288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304800"/>
            <a:ext cx="76962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19200" y="4572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১২/ </a:t>
            </a:r>
            <a:r>
              <a:rPr lang="en-US" dirty="0" err="1" smtClean="0"/>
              <a:t>ফাউল</a:t>
            </a:r>
            <a:r>
              <a:rPr lang="en-US" dirty="0" smtClean="0"/>
              <a:t> ও </a:t>
            </a:r>
            <a:r>
              <a:rPr lang="en-US" dirty="0" err="1" smtClean="0"/>
              <a:t>অসদ</a:t>
            </a:r>
            <a:r>
              <a:rPr lang="en-US" dirty="0" smtClean="0"/>
              <a:t> </a:t>
            </a:r>
            <a:r>
              <a:rPr lang="en-US" dirty="0" err="1" smtClean="0"/>
              <a:t>আচারণঃ</a:t>
            </a:r>
            <a:r>
              <a:rPr lang="en-US" dirty="0" smtClean="0"/>
              <a:t> </a:t>
            </a:r>
            <a:r>
              <a:rPr lang="en-US" dirty="0" err="1" smtClean="0"/>
              <a:t>ফাউল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অসদ</a:t>
            </a:r>
            <a:r>
              <a:rPr lang="en-US" dirty="0" smtClean="0"/>
              <a:t> </a:t>
            </a:r>
            <a:r>
              <a:rPr lang="en-US" dirty="0" err="1" smtClean="0"/>
              <a:t>আচারণ</a:t>
            </a:r>
            <a:r>
              <a:rPr lang="en-US" dirty="0" smtClean="0"/>
              <a:t> </a:t>
            </a:r>
            <a:r>
              <a:rPr lang="en-US" dirty="0" err="1" smtClean="0"/>
              <a:t>হলে</a:t>
            </a:r>
            <a:r>
              <a:rPr lang="en-US" dirty="0" smtClean="0"/>
              <a:t> </a:t>
            </a:r>
            <a:r>
              <a:rPr lang="en-US" dirty="0" err="1" smtClean="0"/>
              <a:t>দুই</a:t>
            </a:r>
            <a:r>
              <a:rPr lang="en-US" dirty="0" smtClean="0"/>
              <a:t> </a:t>
            </a:r>
            <a:r>
              <a:rPr lang="en-US" dirty="0" err="1" smtClean="0"/>
              <a:t>ধরনের</a:t>
            </a:r>
            <a:r>
              <a:rPr lang="en-US" dirty="0" smtClean="0"/>
              <a:t> </a:t>
            </a:r>
            <a:r>
              <a:rPr lang="en-US" dirty="0" err="1" smtClean="0"/>
              <a:t>কিক</a:t>
            </a:r>
            <a:r>
              <a:rPr lang="en-US" dirty="0" smtClean="0"/>
              <a:t> </a:t>
            </a:r>
            <a:r>
              <a:rPr lang="en-US" dirty="0" err="1" smtClean="0"/>
              <a:t>দেওয়া</a:t>
            </a:r>
            <a:r>
              <a:rPr lang="en-US" dirty="0" smtClean="0"/>
              <a:t> </a:t>
            </a:r>
            <a:r>
              <a:rPr lang="en-US" dirty="0" err="1" smtClean="0"/>
              <a:t>হয়</a:t>
            </a:r>
            <a:r>
              <a:rPr lang="en-US" dirty="0" smtClean="0"/>
              <a:t> ।</a:t>
            </a:r>
          </a:p>
          <a:p>
            <a:r>
              <a:rPr lang="en-US" dirty="0" smtClean="0"/>
              <a:t>ক &gt; </a:t>
            </a:r>
            <a:r>
              <a:rPr lang="en-US" dirty="0" err="1" smtClean="0"/>
              <a:t>ডাইরেক্ট</a:t>
            </a:r>
            <a:r>
              <a:rPr lang="en-US" dirty="0" smtClean="0"/>
              <a:t> </a:t>
            </a:r>
            <a:r>
              <a:rPr lang="en-US" dirty="0" err="1" smtClean="0"/>
              <a:t>ফ্রি</a:t>
            </a:r>
            <a:r>
              <a:rPr lang="en-US" dirty="0" smtClean="0"/>
              <a:t> </a:t>
            </a:r>
            <a:r>
              <a:rPr lang="en-US" dirty="0" err="1" smtClean="0"/>
              <a:t>কিক</a:t>
            </a:r>
            <a:r>
              <a:rPr lang="en-US" dirty="0" smtClean="0"/>
              <a:t>, খ &gt; </a:t>
            </a:r>
            <a:r>
              <a:rPr lang="en-US" dirty="0" err="1" smtClean="0"/>
              <a:t>ইনডাইরেক্ট</a:t>
            </a:r>
            <a:r>
              <a:rPr lang="en-US" dirty="0" smtClean="0"/>
              <a:t> </a:t>
            </a:r>
            <a:r>
              <a:rPr lang="en-US" dirty="0" err="1" smtClean="0"/>
              <a:t>ফ্রি</a:t>
            </a:r>
            <a:r>
              <a:rPr lang="en-US" dirty="0" smtClean="0"/>
              <a:t> </a:t>
            </a:r>
            <a:r>
              <a:rPr lang="en-US" dirty="0" err="1" smtClean="0"/>
              <a:t>কিক</a:t>
            </a:r>
            <a:r>
              <a:rPr lang="en-US" dirty="0" smtClean="0"/>
              <a:t> ।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নিচের</a:t>
            </a:r>
            <a:r>
              <a:rPr lang="en-US" dirty="0" smtClean="0"/>
              <a:t> </a:t>
            </a:r>
            <a:r>
              <a:rPr lang="en-US" dirty="0" smtClean="0"/>
              <a:t>১০ </a:t>
            </a:r>
            <a:r>
              <a:rPr lang="en-US" dirty="0" err="1" smtClean="0"/>
              <a:t>টি</a:t>
            </a:r>
            <a:r>
              <a:rPr lang="en-US" dirty="0" smtClean="0"/>
              <a:t> </a:t>
            </a:r>
            <a:r>
              <a:rPr lang="en-US" dirty="0" err="1" smtClean="0"/>
              <a:t>অপরাধের</a:t>
            </a:r>
            <a:r>
              <a:rPr lang="en-US" dirty="0" smtClean="0"/>
              <a:t> </a:t>
            </a:r>
            <a:r>
              <a:rPr lang="en-US" dirty="0" err="1" smtClean="0"/>
              <a:t>জন্য</a:t>
            </a:r>
            <a:r>
              <a:rPr lang="en-US" dirty="0" smtClean="0"/>
              <a:t> </a:t>
            </a:r>
            <a:r>
              <a:rPr lang="en-US" dirty="0" err="1" smtClean="0"/>
              <a:t>প্রত্যক্ষ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ডাইরেক্ট</a:t>
            </a:r>
            <a:r>
              <a:rPr lang="en-US" dirty="0" smtClean="0"/>
              <a:t> </a:t>
            </a:r>
            <a:r>
              <a:rPr lang="en-US" dirty="0" err="1" smtClean="0"/>
              <a:t>ফ্রি</a:t>
            </a:r>
            <a:r>
              <a:rPr lang="en-US" dirty="0" smtClean="0"/>
              <a:t> </a:t>
            </a:r>
            <a:r>
              <a:rPr lang="en-US" dirty="0" err="1" smtClean="0"/>
              <a:t>কিক</a:t>
            </a:r>
            <a:r>
              <a:rPr lang="en-US" dirty="0" smtClean="0"/>
              <a:t> </a:t>
            </a:r>
            <a:r>
              <a:rPr lang="en-US" dirty="0" err="1" smtClean="0"/>
              <a:t>দেওয়া</a:t>
            </a:r>
            <a:r>
              <a:rPr lang="en-US" dirty="0" smtClean="0"/>
              <a:t> </a:t>
            </a:r>
            <a:r>
              <a:rPr lang="en-US" dirty="0" err="1" smtClean="0"/>
              <a:t>হয়</a:t>
            </a:r>
            <a:r>
              <a:rPr lang="en-US" dirty="0" smtClean="0"/>
              <a:t> ---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143000" y="2057400"/>
            <a:ext cx="7696200" cy="464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4687094" y="18661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66800" y="2209800"/>
            <a:ext cx="7848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খেলোয়াড়কে</a:t>
            </a:r>
            <a:r>
              <a:rPr lang="en-US" dirty="0" smtClean="0"/>
              <a:t> </a:t>
            </a:r>
            <a:r>
              <a:rPr lang="en-US" dirty="0" err="1" smtClean="0"/>
              <a:t>লাথি</a:t>
            </a:r>
            <a:r>
              <a:rPr lang="en-US" dirty="0" smtClean="0"/>
              <a:t> </a:t>
            </a:r>
            <a:r>
              <a:rPr lang="en-US" dirty="0" err="1" smtClean="0"/>
              <a:t>মারা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লাথি</a:t>
            </a:r>
            <a:r>
              <a:rPr lang="en-US" dirty="0" smtClean="0"/>
              <a:t> </a:t>
            </a:r>
            <a:r>
              <a:rPr lang="en-US" dirty="0" err="1" smtClean="0"/>
              <a:t>মারার</a:t>
            </a:r>
            <a:r>
              <a:rPr lang="en-US" dirty="0" smtClean="0"/>
              <a:t> </a:t>
            </a:r>
            <a:r>
              <a:rPr lang="en-US" dirty="0" err="1" smtClean="0"/>
              <a:t>চেষ্টা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 ।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খেলোয়াড়কে</a:t>
            </a:r>
            <a:r>
              <a:rPr lang="en-US" dirty="0" smtClean="0"/>
              <a:t> </a:t>
            </a:r>
            <a:r>
              <a:rPr lang="en-US" dirty="0" err="1" smtClean="0"/>
              <a:t>ল্যাং</a:t>
            </a:r>
            <a:r>
              <a:rPr lang="en-US" dirty="0" smtClean="0"/>
              <a:t> </a:t>
            </a:r>
            <a:r>
              <a:rPr lang="en-US" dirty="0" err="1" smtClean="0"/>
              <a:t>মারা</a:t>
            </a:r>
            <a:r>
              <a:rPr lang="en-US" dirty="0" smtClean="0"/>
              <a:t> ।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খেলোয়াড়ের</a:t>
            </a:r>
            <a:r>
              <a:rPr lang="en-US" dirty="0" smtClean="0"/>
              <a:t> </a:t>
            </a:r>
            <a:r>
              <a:rPr lang="en-US" dirty="0" err="1" smtClean="0"/>
              <a:t>উপর</a:t>
            </a:r>
            <a:r>
              <a:rPr lang="en-US" dirty="0" smtClean="0"/>
              <a:t> </a:t>
            </a:r>
            <a:r>
              <a:rPr lang="en-US" dirty="0" err="1" smtClean="0"/>
              <a:t>লাফানো</a:t>
            </a:r>
            <a:r>
              <a:rPr lang="en-US" dirty="0" smtClean="0"/>
              <a:t> ।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খেলোয়াড়কে</a:t>
            </a:r>
            <a:r>
              <a:rPr lang="en-US" dirty="0" smtClean="0"/>
              <a:t> </a:t>
            </a:r>
            <a:r>
              <a:rPr lang="en-US" dirty="0" err="1" smtClean="0"/>
              <a:t>আক্রমন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 </a:t>
            </a:r>
            <a:r>
              <a:rPr lang="en-US" dirty="0" smtClean="0"/>
              <a:t>।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খেলোয়াড়কে</a:t>
            </a:r>
            <a:r>
              <a:rPr lang="en-US" dirty="0" smtClean="0"/>
              <a:t> </a:t>
            </a:r>
            <a:r>
              <a:rPr lang="en-US" dirty="0" err="1" smtClean="0"/>
              <a:t>আঘাত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আঘাত</a:t>
            </a:r>
            <a:r>
              <a:rPr lang="en-US" dirty="0" smtClean="0"/>
              <a:t> </a:t>
            </a:r>
            <a:r>
              <a:rPr lang="en-US" dirty="0" err="1" smtClean="0"/>
              <a:t>করার</a:t>
            </a:r>
            <a:r>
              <a:rPr lang="en-US" dirty="0" smtClean="0"/>
              <a:t> </a:t>
            </a:r>
            <a:r>
              <a:rPr lang="en-US" dirty="0" err="1" smtClean="0"/>
              <a:t>চেষ্টা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 ।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খেলোয়াড়কে</a:t>
            </a:r>
            <a:r>
              <a:rPr lang="en-US" dirty="0" smtClean="0"/>
              <a:t> </a:t>
            </a:r>
            <a:r>
              <a:rPr lang="en-US" dirty="0" err="1" smtClean="0"/>
              <a:t>ধাক্কা</a:t>
            </a:r>
            <a:r>
              <a:rPr lang="en-US" dirty="0" smtClean="0"/>
              <a:t> </a:t>
            </a:r>
            <a:r>
              <a:rPr lang="en-US" dirty="0" err="1" smtClean="0"/>
              <a:t>মারা</a:t>
            </a:r>
            <a:r>
              <a:rPr lang="en-US" dirty="0" smtClean="0"/>
              <a:t>।</a:t>
            </a:r>
            <a:endParaRPr lang="en-US" dirty="0" smtClean="0"/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বল</a:t>
            </a:r>
            <a:r>
              <a:rPr lang="en-US" dirty="0" smtClean="0"/>
              <a:t> </a:t>
            </a:r>
            <a:r>
              <a:rPr lang="en-US" dirty="0" err="1" smtClean="0"/>
              <a:t>খেলার</a:t>
            </a:r>
            <a:r>
              <a:rPr lang="en-US" dirty="0" smtClean="0"/>
              <a:t> </a:t>
            </a:r>
            <a:r>
              <a:rPr lang="en-US" dirty="0" err="1" smtClean="0"/>
              <a:t>পূর্বে</a:t>
            </a:r>
            <a:r>
              <a:rPr lang="en-US" dirty="0" smtClean="0"/>
              <a:t> </a:t>
            </a:r>
            <a:r>
              <a:rPr lang="en-US" dirty="0" err="1" smtClean="0"/>
              <a:t>বিপক্ষের</a:t>
            </a:r>
            <a:r>
              <a:rPr lang="en-US" dirty="0" smtClean="0"/>
              <a:t> </a:t>
            </a:r>
            <a:r>
              <a:rPr lang="en-US" dirty="0" err="1" smtClean="0"/>
              <a:t>খেলোয়াড়ের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r>
              <a:rPr lang="en-US" dirty="0" smtClean="0"/>
              <a:t> </a:t>
            </a:r>
            <a:r>
              <a:rPr lang="en-US" dirty="0" err="1" smtClean="0"/>
              <a:t>সংঘর্ষ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 ।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খেলোয়াড়কে</a:t>
            </a:r>
            <a:r>
              <a:rPr lang="en-US" dirty="0" smtClean="0"/>
              <a:t> </a:t>
            </a:r>
            <a:r>
              <a:rPr lang="en-US" dirty="0" err="1" smtClean="0"/>
              <a:t>ধরে</a:t>
            </a:r>
            <a:r>
              <a:rPr lang="en-US" dirty="0" smtClean="0"/>
              <a:t> </a:t>
            </a:r>
            <a:r>
              <a:rPr lang="en-US" dirty="0" err="1" smtClean="0"/>
              <a:t>রাখা</a:t>
            </a:r>
            <a:r>
              <a:rPr lang="en-US" dirty="0" smtClean="0"/>
              <a:t> ।</a:t>
            </a:r>
            <a:endParaRPr lang="en-US" dirty="0" smtClean="0"/>
          </a:p>
          <a:p>
            <a:pPr marL="342900" indent="-342900">
              <a:buFont typeface="+mj-lt"/>
              <a:buAutoNum type="alphaUcPeriod"/>
            </a:pPr>
            <a:r>
              <a:rPr lang="en-US" dirty="0" err="1" smtClean="0"/>
              <a:t>বিপক্ষ</a:t>
            </a:r>
            <a:r>
              <a:rPr lang="en-US" dirty="0" smtClean="0"/>
              <a:t> </a:t>
            </a:r>
            <a:r>
              <a:rPr lang="en-US" dirty="0" err="1" smtClean="0"/>
              <a:t>খেলোয়াড়কে</a:t>
            </a:r>
            <a:r>
              <a:rPr lang="en-US" dirty="0" smtClean="0"/>
              <a:t> </a:t>
            </a:r>
            <a:r>
              <a:rPr lang="en-US" dirty="0" err="1" smtClean="0"/>
              <a:t>থুতু</a:t>
            </a:r>
            <a:r>
              <a:rPr lang="en-US" dirty="0" smtClean="0"/>
              <a:t> </a:t>
            </a:r>
            <a:r>
              <a:rPr lang="en-US" dirty="0" err="1" smtClean="0"/>
              <a:t>মারা</a:t>
            </a:r>
            <a:r>
              <a:rPr lang="en-US" dirty="0" smtClean="0"/>
              <a:t> ।</a:t>
            </a:r>
            <a:endParaRPr lang="en-US" dirty="0" smtClean="0"/>
          </a:p>
          <a:p>
            <a:pPr marL="342900" indent="-34290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dirty="0" err="1" smtClean="0"/>
              <a:t>বল</a:t>
            </a:r>
            <a:r>
              <a:rPr lang="en-US" dirty="0" smtClean="0"/>
              <a:t> </a:t>
            </a:r>
            <a:r>
              <a:rPr lang="en-US" dirty="0" err="1" smtClean="0"/>
              <a:t>হাত</a:t>
            </a:r>
            <a:r>
              <a:rPr lang="en-US" dirty="0" smtClean="0"/>
              <a:t> </a:t>
            </a:r>
            <a:r>
              <a:rPr lang="en-US" dirty="0" err="1" smtClean="0"/>
              <a:t>দিয়ে</a:t>
            </a:r>
            <a:r>
              <a:rPr lang="en-US" dirty="0" smtClean="0"/>
              <a:t> </a:t>
            </a:r>
            <a:r>
              <a:rPr lang="en-US" dirty="0" err="1" smtClean="0"/>
              <a:t>ইচ্ছাকৃতভাবে</a:t>
            </a:r>
            <a:r>
              <a:rPr lang="en-US" dirty="0" smtClean="0"/>
              <a:t> </a:t>
            </a:r>
            <a:r>
              <a:rPr lang="en-US" dirty="0" err="1" smtClean="0"/>
              <a:t>ধরা</a:t>
            </a:r>
            <a:r>
              <a:rPr lang="en-US" dirty="0" smtClean="0"/>
              <a:t>, </a:t>
            </a:r>
            <a:r>
              <a:rPr lang="en-US" dirty="0" err="1" smtClean="0"/>
              <a:t>বহন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, </a:t>
            </a:r>
            <a:r>
              <a:rPr lang="en-US" dirty="0" err="1" smtClean="0"/>
              <a:t>আঘাত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সামনে</a:t>
            </a:r>
            <a:r>
              <a:rPr lang="en-US" dirty="0" smtClean="0"/>
              <a:t> </a:t>
            </a:r>
            <a:r>
              <a:rPr lang="en-US" dirty="0" err="1" smtClean="0"/>
              <a:t>চালিত</a:t>
            </a:r>
            <a:r>
              <a:rPr lang="en-US" dirty="0" smtClean="0"/>
              <a:t> </a:t>
            </a:r>
            <a:r>
              <a:rPr lang="en-US" dirty="0" err="1" smtClean="0"/>
              <a:t>করা।গোল</a:t>
            </a:r>
            <a:r>
              <a:rPr lang="en-US" dirty="0" smtClean="0"/>
              <a:t> </a:t>
            </a:r>
            <a:r>
              <a:rPr lang="en-US" dirty="0" err="1" smtClean="0"/>
              <a:t>কিপারের</a:t>
            </a:r>
            <a:r>
              <a:rPr lang="en-US" dirty="0" smtClean="0"/>
              <a:t> </a:t>
            </a:r>
            <a:r>
              <a:rPr lang="en-US" dirty="0" err="1" smtClean="0"/>
              <a:t>জন্য</a:t>
            </a:r>
            <a:r>
              <a:rPr lang="en-US" dirty="0" smtClean="0"/>
              <a:t> </a:t>
            </a: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নিয়ম</a:t>
            </a:r>
            <a:r>
              <a:rPr lang="en-US" dirty="0" smtClean="0"/>
              <a:t> </a:t>
            </a:r>
            <a:r>
              <a:rPr lang="en-US" dirty="0" err="1" smtClean="0"/>
              <a:t>পেনাল্টি</a:t>
            </a:r>
            <a:r>
              <a:rPr lang="en-US" dirty="0" smtClean="0"/>
              <a:t> </a:t>
            </a:r>
            <a:r>
              <a:rPr lang="en-US" dirty="0" err="1" smtClean="0"/>
              <a:t>এরিয়ার</a:t>
            </a:r>
            <a:r>
              <a:rPr lang="en-US" dirty="0" smtClean="0"/>
              <a:t> </a:t>
            </a:r>
            <a:r>
              <a:rPr lang="en-US" dirty="0" err="1" smtClean="0"/>
              <a:t>ভিতর</a:t>
            </a:r>
            <a:r>
              <a:rPr lang="en-US" dirty="0" smtClean="0"/>
              <a:t> </a:t>
            </a:r>
            <a:r>
              <a:rPr lang="en-US" dirty="0" err="1" smtClean="0"/>
              <a:t>প্রযোজ্য</a:t>
            </a:r>
            <a:r>
              <a:rPr lang="en-US" dirty="0" smtClean="0"/>
              <a:t> </a:t>
            </a:r>
            <a:r>
              <a:rPr lang="en-US" dirty="0" err="1" smtClean="0"/>
              <a:t>নয়</a:t>
            </a:r>
            <a:r>
              <a:rPr lang="en-US" dirty="0" smtClean="0"/>
              <a:t> </a:t>
            </a:r>
            <a:r>
              <a:rPr lang="en-US" dirty="0" smtClean="0"/>
              <a:t>।</a:t>
            </a:r>
          </a:p>
          <a:p>
            <a:pPr marL="342900" indent="-342900">
              <a:buFont typeface="+mj-lt"/>
              <a:buAutoNum type="alphaUcPeriod"/>
            </a:pPr>
            <a:endParaRPr lang="en-US" dirty="0" smtClean="0"/>
          </a:p>
          <a:p>
            <a:pPr marL="342900" indent="-342900">
              <a:buFont typeface="+mj-lt"/>
              <a:buAutoNum type="alphaUcPeriod"/>
            </a:pPr>
            <a:endParaRPr lang="en-US" dirty="0" smtClean="0"/>
          </a:p>
          <a:p>
            <a:pPr marL="342900" indent="-342900">
              <a:buFont typeface="+mj-lt"/>
              <a:buAutoNum type="alphaUcPeriod"/>
            </a:pPr>
            <a:endParaRPr lang="en-US" dirty="0" smtClean="0"/>
          </a:p>
          <a:p>
            <a:pPr marL="342900" indent="-3429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4" grpId="0" animBg="1"/>
      <p:bldP spid="4" grpId="1" animBg="1"/>
      <p:bldP spid="7" grpId="0"/>
      <p:bldP spid="7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609600"/>
            <a:ext cx="75438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2514600"/>
            <a:ext cx="6705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371600" y="4648200"/>
            <a:ext cx="6781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47800" y="5867400"/>
            <a:ext cx="6781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3505200"/>
            <a:ext cx="6705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1600" y="762000"/>
            <a:ext cx="731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১৩/ </a:t>
            </a:r>
            <a:r>
              <a:rPr lang="en-US" sz="3200" b="1" dirty="0" err="1" smtClean="0">
                <a:solidFill>
                  <a:srgbClr val="C00000"/>
                </a:solidFill>
              </a:rPr>
              <a:t>ফ্রি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কিকঃ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যে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কিকে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সরাসরি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গোল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হয়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তাকে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প্রত্যক্ষ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ফ্রি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কিক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বলে</a:t>
            </a:r>
            <a:r>
              <a:rPr lang="en-US" b="1" dirty="0" smtClean="0">
                <a:solidFill>
                  <a:srgbClr val="C00000"/>
                </a:solidFill>
              </a:rPr>
              <a:t>। </a:t>
            </a:r>
            <a:r>
              <a:rPr lang="en-US" b="1" dirty="0" err="1" smtClean="0">
                <a:solidFill>
                  <a:srgbClr val="C00000"/>
                </a:solidFill>
              </a:rPr>
              <a:t>যে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কিকে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সরাসরি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গোল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হয়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না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তাকে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পরোক্ষ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ফ্রি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কিক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বলে</a:t>
            </a:r>
            <a:r>
              <a:rPr lang="en-US" b="1" dirty="0" smtClean="0">
                <a:solidFill>
                  <a:srgbClr val="C00000"/>
                </a:solidFill>
              </a:rPr>
              <a:t>।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25146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১৪/ </a:t>
            </a:r>
            <a:r>
              <a:rPr lang="en-US" sz="3200" b="1" dirty="0" err="1" smtClean="0">
                <a:solidFill>
                  <a:srgbClr val="C00000"/>
                </a:solidFill>
              </a:rPr>
              <a:t>পেনাল্টি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কিকঃ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37338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১৫/ </a:t>
            </a:r>
            <a:r>
              <a:rPr lang="en-US" sz="3600" b="1" dirty="0" err="1" smtClean="0">
                <a:solidFill>
                  <a:srgbClr val="C00000"/>
                </a:solidFill>
              </a:rPr>
              <a:t>থ্রোয়িং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7800" y="4724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১৬/ </a:t>
            </a:r>
            <a:r>
              <a:rPr lang="en-US" sz="3200" b="1" dirty="0" err="1" smtClean="0">
                <a:solidFill>
                  <a:srgbClr val="C00000"/>
                </a:solidFill>
              </a:rPr>
              <a:t>গোল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কিকঃ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5943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১৭/ </a:t>
            </a:r>
            <a:r>
              <a:rPr lang="en-US" sz="3200" b="1" dirty="0" err="1" smtClean="0">
                <a:solidFill>
                  <a:srgbClr val="C00000"/>
                </a:solidFill>
              </a:rPr>
              <a:t>কর্নার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কিকঃ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609600"/>
            <a:ext cx="5867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47800" y="3581400"/>
            <a:ext cx="64770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76400" y="99060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</a:rPr>
              <a:t>একক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কাজঃ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41910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C00000"/>
                </a:solidFill>
              </a:rPr>
              <a:t>FIFA  - </a:t>
            </a:r>
            <a:r>
              <a:rPr lang="en-US" sz="2400" b="1" dirty="0" err="1" smtClean="0">
                <a:solidFill>
                  <a:srgbClr val="C00000"/>
                </a:solidFill>
              </a:rPr>
              <a:t>কি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এবং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কত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সালে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আত্মপ্রকাশ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করে</a:t>
            </a:r>
            <a:r>
              <a:rPr lang="en-US" sz="2400" b="1" dirty="0" smtClean="0">
                <a:solidFill>
                  <a:srgbClr val="C00000"/>
                </a:solidFill>
              </a:rPr>
              <a:t> ?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/>
      <p:bldP spid="4" grpId="1"/>
      <p:bldP spid="5" grpId="0"/>
      <p:bldP spid="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533400"/>
            <a:ext cx="55626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90800" y="762000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u="sng" dirty="0" err="1" smtClean="0">
                <a:solidFill>
                  <a:srgbClr val="C00000"/>
                </a:solidFill>
              </a:rPr>
              <a:t>মূল্যায়নঃ</a:t>
            </a:r>
            <a:endParaRPr lang="en-US" sz="4400" b="1" i="1" u="sng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76400" y="2438400"/>
            <a:ext cx="70104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28800" y="2895600"/>
            <a:ext cx="6477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ফুটবল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খেলার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আইন</a:t>
            </a:r>
            <a:r>
              <a:rPr lang="en-US" sz="3200" b="1" dirty="0" smtClean="0">
                <a:solidFill>
                  <a:srgbClr val="C00000"/>
                </a:solidFill>
              </a:rPr>
              <a:t> –</a:t>
            </a:r>
            <a:r>
              <a:rPr lang="en-US" sz="3200" b="1" dirty="0" err="1" smtClean="0">
                <a:solidFill>
                  <a:srgbClr val="C00000"/>
                </a:solidFill>
              </a:rPr>
              <a:t>কানুন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কয়টি</a:t>
            </a:r>
            <a:r>
              <a:rPr lang="en-US" sz="3200" b="1" dirty="0" smtClean="0">
                <a:solidFill>
                  <a:srgbClr val="C00000"/>
                </a:solidFill>
              </a:rPr>
              <a:t> ?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ক)  ১৫  </a:t>
            </a:r>
            <a:r>
              <a:rPr lang="en-US" b="1" dirty="0" err="1" smtClean="0">
                <a:solidFill>
                  <a:srgbClr val="C00000"/>
                </a:solidFill>
              </a:rPr>
              <a:t>টি</a:t>
            </a:r>
            <a:r>
              <a:rPr lang="en-US" b="1" dirty="0" smtClean="0">
                <a:solidFill>
                  <a:srgbClr val="C00000"/>
                </a:solidFill>
              </a:rPr>
              <a:t>                                                              খ)  ১৬ </a:t>
            </a:r>
            <a:r>
              <a:rPr lang="en-US" b="1" dirty="0" err="1" smtClean="0">
                <a:solidFill>
                  <a:srgbClr val="C00000"/>
                </a:solidFill>
              </a:rPr>
              <a:t>টি</a:t>
            </a:r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গ)   ১০  </a:t>
            </a:r>
            <a:r>
              <a:rPr lang="en-US" b="1" dirty="0" err="1" smtClean="0">
                <a:solidFill>
                  <a:srgbClr val="C00000"/>
                </a:solidFill>
              </a:rPr>
              <a:t>টি</a:t>
            </a:r>
            <a:r>
              <a:rPr lang="en-US" b="1" dirty="0" smtClean="0">
                <a:solidFill>
                  <a:srgbClr val="C00000"/>
                </a:solidFill>
              </a:rPr>
              <a:t>                                                               ঘ)  ১৭ </a:t>
            </a:r>
            <a:r>
              <a:rPr lang="en-US" b="1" dirty="0" err="1" smtClean="0">
                <a:solidFill>
                  <a:srgbClr val="C00000"/>
                </a:solidFill>
              </a:rPr>
              <a:t>টি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5943600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                                     </a:t>
            </a:r>
            <a:r>
              <a:rPr lang="en-US" b="1" dirty="0" err="1" smtClean="0">
                <a:solidFill>
                  <a:srgbClr val="C00000"/>
                </a:solidFill>
              </a:rPr>
              <a:t>উত্তরঃ</a:t>
            </a:r>
            <a:r>
              <a:rPr lang="en-US" b="1" dirty="0" smtClean="0">
                <a:solidFill>
                  <a:srgbClr val="C00000"/>
                </a:solidFill>
              </a:rPr>
              <a:t>    </a:t>
            </a: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C00000"/>
                </a:solidFill>
              </a:rPr>
              <a:t>    ঘ) ১৭ </a:t>
            </a:r>
            <a:r>
              <a:rPr lang="en-US" b="1" dirty="0" err="1" smtClean="0">
                <a:solidFill>
                  <a:srgbClr val="C00000"/>
                </a:solidFill>
              </a:rPr>
              <a:t>টি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4" grpId="0" animBg="1"/>
      <p:bldP spid="4" grpId="1" animBg="1"/>
      <p:bldP spid="5" grpId="0"/>
      <p:bldP spid="5" grpId="1"/>
      <p:bldP spid="7" grpId="0"/>
      <p:bldP spid="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ses-yel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"/>
            <a:ext cx="8026400" cy="655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676400" y="1905000"/>
            <a:ext cx="556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 smtClean="0">
                <a:solidFill>
                  <a:srgbClr val="00B0F0"/>
                </a:solidFill>
              </a:rPr>
              <a:t>ধন্যবাদ</a:t>
            </a:r>
            <a:r>
              <a:rPr lang="en-US" sz="9600" b="1" dirty="0" smtClean="0">
                <a:solidFill>
                  <a:srgbClr val="00B0F0"/>
                </a:solidFill>
              </a:rPr>
              <a:t> 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743200" y="381000"/>
            <a:ext cx="44196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000" u="sng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76400" y="2667000"/>
            <a:ext cx="7086600" cy="3289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৯ম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শারীরিক শিক্ষা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স্বাস্থ্য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খেলাধুলা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৮ম</a:t>
            </a:r>
          </a:p>
          <a:p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১ ম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৪৫ মিনিট</a:t>
            </a:r>
          </a:p>
          <a:p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০২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/০৫/২০১৮</a:t>
            </a:r>
            <a:endParaRPr lang="bn-I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304800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rgbClr val="FF0000"/>
                </a:solidFill>
              </a:rPr>
              <a:t>এসো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আমরা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কিছু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ছবি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দেখি</a:t>
            </a:r>
            <a:r>
              <a:rPr lang="en-US" sz="2400" b="1" dirty="0" smtClean="0">
                <a:solidFill>
                  <a:srgbClr val="FF0000"/>
                </a:solidFill>
              </a:rPr>
              <a:t> 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D:\Momin Contem\New folder (2)\football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990600"/>
            <a:ext cx="6934200" cy="4572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657600" y="59436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ফুটবল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খেলা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Momin Contem\New folder (2)\football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52400"/>
            <a:ext cx="7239000" cy="5486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657600" y="6019800"/>
            <a:ext cx="32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ফুটবল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খেলা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Momin Contem\New folder (2)\football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28600"/>
            <a:ext cx="6553200" cy="4953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581400" y="5791200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ফুটবল</a:t>
            </a:r>
            <a:r>
              <a:rPr lang="en-US" sz="2800" dirty="0" smtClean="0"/>
              <a:t> </a:t>
            </a:r>
            <a:r>
              <a:rPr lang="en-US" sz="2800" dirty="0" err="1" smtClean="0"/>
              <a:t>খেলা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Momin Contem\New folder (2)\football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28600"/>
            <a:ext cx="5410200" cy="40386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038600" y="5029200"/>
            <a:ext cx="740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ফুটবল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86200" y="59436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ফুটবল</a:t>
            </a:r>
            <a:endParaRPr lang="en-US" sz="3200" b="1" dirty="0"/>
          </a:p>
        </p:txBody>
      </p:sp>
      <p:sp>
        <p:nvSpPr>
          <p:cNvPr id="4" name="Round Same Side Corner Rectangle 3"/>
          <p:cNvSpPr/>
          <p:nvPr/>
        </p:nvSpPr>
        <p:spPr>
          <a:xfrm>
            <a:off x="1219200" y="-152400"/>
            <a:ext cx="7696200" cy="56388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D:\Momin Contem\New folder (2)\football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609600"/>
            <a:ext cx="4043362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4" grpId="0" animBg="1"/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400" y="457200"/>
            <a:ext cx="281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</a:rPr>
              <a:t>আজকের</a:t>
            </a:r>
            <a:r>
              <a:rPr lang="en-US" sz="3200" b="1" u="sng" dirty="0" smtClean="0">
                <a:solidFill>
                  <a:srgbClr val="FF0000"/>
                </a:solidFill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</a:rPr>
              <a:t>পাঠঃ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343400" y="1295400"/>
            <a:ext cx="1143000" cy="1981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14600" y="3581400"/>
            <a:ext cx="46482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q"/>
            </a:pPr>
            <a:r>
              <a:rPr lang="en-US" sz="8000" dirty="0" err="1" smtClean="0"/>
              <a:t>ফুটবল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289</TotalTime>
  <Words>637</Words>
  <Application>Microsoft Office PowerPoint</Application>
  <PresentationFormat>On-screen Show (4:3)</PresentationFormat>
  <Paragraphs>84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145</cp:revision>
  <dcterms:created xsi:type="dcterms:W3CDTF">2018-05-02T09:14:54Z</dcterms:created>
  <dcterms:modified xsi:type="dcterms:W3CDTF">2018-05-02T17:06:33Z</dcterms:modified>
</cp:coreProperties>
</file>